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4" r:id="rId7"/>
    <p:sldId id="265"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30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A0386D-594A-E302-B8C4-8FCBE04AC4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706753B-98BA-97AA-3BBB-47B29CE0C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7E65EFD1-B837-50F1-93A8-EF934D34BBEF}"/>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D02DCF5A-556A-6937-78DF-8784A83EB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866A245-0549-B2E8-1DB6-6CEB91367A2F}"/>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3148509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5E0123-2D68-80B2-92B4-305AB4BFDE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F0D39B4-1BB3-0E76-E87C-EF77B56D0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34C8B56-3B2D-1F73-6399-49AA843C1485}"/>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F9DAE7A4-819B-0E99-39CF-B56096A90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9B9D78C-704A-9A06-A28E-23428A5C2C50}"/>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1856004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17EBBC5E-20B3-BF01-4F28-113B7FE976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1ECEDA88-E2C4-69FA-D9E6-C561E90037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1A7FEE5-A293-A36A-03CF-C0333ADB09B0}"/>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CE0A5195-89C5-F07B-2BA9-DFE129CB7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7EBDEC7-D7C7-C902-6AA1-E1A3ACA89F8A}"/>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4013045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0AAB23-4B83-6D16-512A-A260C90AB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DAEB3FA7-C79E-591F-80ED-FCA08B9242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BE237FB-4B1D-BA57-7D2A-215B8675D2B0}"/>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B7E656ED-D7D0-1614-458B-B11363921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8D8F037-7BF1-E56B-265C-0EED743B13CF}"/>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193948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D27613-3A22-58EB-90A7-9F18C7BF4C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625D2BF-18C7-B0F2-A115-46D83CF7E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D621735-F658-8C79-FACF-CA4C7CF50DC6}"/>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07E4FF40-39EB-7F4A-C222-EE538D0B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B094D36-2862-DB8C-2176-A321B73C01B2}"/>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9976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C446C5-10EC-38E3-9B30-C8EA5E71BF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B317DF-1B82-2F5A-C956-01F9D87ED2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B80909B-6CFE-C50A-8D6D-8DBA6883C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D8FCEC7-9C2E-F5C8-2A28-72AF5B266E1C}"/>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6" name="Footer Placeholder 5">
            <a:extLst>
              <a:ext uri="{FF2B5EF4-FFF2-40B4-BE49-F238E27FC236}">
                <a16:creationId xmlns="" xmlns:a16="http://schemas.microsoft.com/office/drawing/2014/main" id="{00D0780A-0822-0C98-E368-8EC1A5B8B6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ACF1834-8EC8-8AD6-7FE9-408B95C07B25}"/>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726170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79EBD-47B0-47E2-ABD5-FB8C3F9C89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81113972-0413-EC47-9EED-EF78686E2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BBE9389E-0D08-7673-A451-335EF7DE34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5EC6A5F4-DFF2-26F2-6241-5139B7258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47C0FBD-E76F-D8A0-540A-E18CD62A09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698DDAD-FDDF-38DB-B75A-D76E6DCC16D6}"/>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8" name="Footer Placeholder 7">
            <a:extLst>
              <a:ext uri="{FF2B5EF4-FFF2-40B4-BE49-F238E27FC236}">
                <a16:creationId xmlns="" xmlns:a16="http://schemas.microsoft.com/office/drawing/2014/main" id="{6272B431-DBA4-95CE-6BC0-7FA703F3A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1E849D8-7B16-95DF-01A1-C0484FA96484}"/>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136567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A5823D-CC95-C614-B803-B33F287C1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ADF41D5-2509-647F-0FF5-B66BA7CF3747}"/>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4" name="Footer Placeholder 3">
            <a:extLst>
              <a:ext uri="{FF2B5EF4-FFF2-40B4-BE49-F238E27FC236}">
                <a16:creationId xmlns="" xmlns:a16="http://schemas.microsoft.com/office/drawing/2014/main" id="{CF6D35A9-8B46-AC02-2292-47407FBE7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3086B03-8BAD-471A-AA8E-BD8AA4DD08F1}"/>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317954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BF165FB-795C-F48A-B865-C666989A2019}"/>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3" name="Footer Placeholder 2">
            <a:extLst>
              <a:ext uri="{FF2B5EF4-FFF2-40B4-BE49-F238E27FC236}">
                <a16:creationId xmlns="" xmlns:a16="http://schemas.microsoft.com/office/drawing/2014/main" id="{464A3E96-EA2C-6915-2A98-198C7659A2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5112E99-E618-2F1F-32A4-C3712997C927}"/>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321077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03CB1D-90D9-D48D-9AB0-09A54F255F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B2037D3D-0AFB-5E32-CBA8-C4745D057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53611A9-07D5-360A-758D-8C9F96B34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E56866E-A456-7FFA-0638-F32EE1E7484E}"/>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6" name="Footer Placeholder 5">
            <a:extLst>
              <a:ext uri="{FF2B5EF4-FFF2-40B4-BE49-F238E27FC236}">
                <a16:creationId xmlns="" xmlns:a16="http://schemas.microsoft.com/office/drawing/2014/main" id="{35051529-AD78-110F-C5AC-5F62A90F24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BD2FEB-E75D-F58D-3E94-0342D3F74171}"/>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268467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56B1ED-BA08-2A63-AE23-28B5260363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0EBD5B3-A3AE-9C02-0F72-03F937EBAF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7E1B2BD8-2273-9F99-6C07-33B014761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698B714-5D67-CB11-CC24-1DB8E7EF6AA9}"/>
              </a:ext>
            </a:extLst>
          </p:cNvPr>
          <p:cNvSpPr>
            <a:spLocks noGrp="1"/>
          </p:cNvSpPr>
          <p:nvPr>
            <p:ph type="dt" sz="half" idx="10"/>
          </p:nvPr>
        </p:nvSpPr>
        <p:spPr/>
        <p:txBody>
          <a:bodyPr/>
          <a:lstStyle/>
          <a:p>
            <a:fld id="{D2F539B0-7548-4F73-B02C-F1EEFAA4D07C}" type="datetimeFigureOut">
              <a:rPr lang="en-US" smtClean="0"/>
              <a:t>4/20/2024</a:t>
            </a:fld>
            <a:endParaRPr lang="en-US"/>
          </a:p>
        </p:txBody>
      </p:sp>
      <p:sp>
        <p:nvSpPr>
          <p:cNvPr id="6" name="Footer Placeholder 5">
            <a:extLst>
              <a:ext uri="{FF2B5EF4-FFF2-40B4-BE49-F238E27FC236}">
                <a16:creationId xmlns="" xmlns:a16="http://schemas.microsoft.com/office/drawing/2014/main" id="{30525E6F-90B9-07AB-AC51-BA157BF126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98DD459-C5F2-D0F2-E8E0-6E1D5A21B2E3}"/>
              </a:ext>
            </a:extLst>
          </p:cNvPr>
          <p:cNvSpPr>
            <a:spLocks noGrp="1"/>
          </p:cNvSpPr>
          <p:nvPr>
            <p:ph type="sldNum" sz="quarter" idx="12"/>
          </p:nvPr>
        </p:nvSpPr>
        <p:spPr/>
        <p:txBody>
          <a:bodyPr/>
          <a:lstStyle/>
          <a:p>
            <a:fld id="{F4FC0E2D-9FF0-44FC-9F05-EF1D9260C041}" type="slidenum">
              <a:rPr lang="en-US" smtClean="0"/>
              <a:t>‹#›</a:t>
            </a:fld>
            <a:endParaRPr lang="en-US"/>
          </a:p>
        </p:txBody>
      </p:sp>
    </p:spTree>
    <p:extLst>
      <p:ext uri="{BB962C8B-B14F-4D97-AF65-F5344CB8AC3E}">
        <p14:creationId xmlns:p14="http://schemas.microsoft.com/office/powerpoint/2010/main" val="6174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D68655B-A212-AAC8-6FDA-EC35A51D19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D536CAD1-A9E8-3036-A7E7-E8FC752B2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8E9E172-39BE-C6D9-4C48-B01F4F3EB4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539B0-7548-4F73-B02C-F1EEFAA4D07C}" type="datetimeFigureOut">
              <a:rPr lang="en-US" smtClean="0"/>
              <a:t>4/20/2024</a:t>
            </a:fld>
            <a:endParaRPr lang="en-US"/>
          </a:p>
        </p:txBody>
      </p:sp>
      <p:sp>
        <p:nvSpPr>
          <p:cNvPr id="5" name="Footer Placeholder 4">
            <a:extLst>
              <a:ext uri="{FF2B5EF4-FFF2-40B4-BE49-F238E27FC236}">
                <a16:creationId xmlns="" xmlns:a16="http://schemas.microsoft.com/office/drawing/2014/main" id="{26E13D5C-A025-7BBE-604C-68A9270772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D31AE611-13C4-D59A-6253-F05651CF70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C0E2D-9FF0-44FC-9F05-EF1D9260C041}" type="slidenum">
              <a:rPr lang="en-US" smtClean="0"/>
              <a:t>‹#›</a:t>
            </a:fld>
            <a:endParaRPr lang="en-US"/>
          </a:p>
        </p:txBody>
      </p:sp>
    </p:spTree>
    <p:extLst>
      <p:ext uri="{BB962C8B-B14F-4D97-AF65-F5344CB8AC3E}">
        <p14:creationId xmlns:p14="http://schemas.microsoft.com/office/powerpoint/2010/main" val="1937890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DD13C74-52C8-DAE2-9730-8C44FECB2349}"/>
              </a:ext>
            </a:extLst>
          </p:cNvPr>
          <p:cNvSpPr>
            <a:spLocks noGrp="1"/>
          </p:cNvSpPr>
          <p:nvPr>
            <p:ph type="ctrTitle"/>
          </p:nvPr>
        </p:nvSpPr>
        <p:spPr>
          <a:xfrm>
            <a:off x="1582616" y="206138"/>
            <a:ext cx="9144000" cy="1229317"/>
          </a:xfrm>
        </p:spPr>
        <p:txBody>
          <a:bodyPr>
            <a:noAutofit/>
          </a:bodyPr>
          <a:lstStyle/>
          <a:p>
            <a:r>
              <a:rPr lang="en-US" sz="9600" b="1" dirty="0">
                <a:solidFill>
                  <a:srgbClr val="FF0000"/>
                </a:solidFill>
                <a:latin typeface="Algerian" panose="04020705040A02060702" pitchFamily="82" charset="0"/>
              </a:rPr>
              <a:t>Welcome</a:t>
            </a:r>
            <a:endParaRPr lang="en-US" sz="9600" dirty="0">
              <a:latin typeface="Algerian" panose="04020705040A02060702" pitchFamily="82" charset="0"/>
            </a:endParaRPr>
          </a:p>
        </p:txBody>
      </p:sp>
      <p:sp>
        <p:nvSpPr>
          <p:cNvPr id="5" name="Subtitle 4">
            <a:extLst>
              <a:ext uri="{FF2B5EF4-FFF2-40B4-BE49-F238E27FC236}">
                <a16:creationId xmlns="" xmlns:a16="http://schemas.microsoft.com/office/drawing/2014/main" id="{F7EBF6F7-8E7A-82A6-6D1D-EB615E4A1520}"/>
              </a:ext>
            </a:extLst>
          </p:cNvPr>
          <p:cNvSpPr>
            <a:spLocks noGrp="1"/>
          </p:cNvSpPr>
          <p:nvPr>
            <p:ph type="subTitle" idx="1"/>
          </p:nvPr>
        </p:nvSpPr>
        <p:spPr>
          <a:xfrm>
            <a:off x="1477107" y="1644806"/>
            <a:ext cx="9144000" cy="1655762"/>
          </a:xfrm>
        </p:spPr>
        <p:txBody>
          <a:bodyPr>
            <a:normAutofit lnSpcReduction="10000"/>
          </a:bodyPr>
          <a:lstStyle/>
          <a:p>
            <a:r>
              <a:rPr lang="en-US" sz="6000" dirty="0">
                <a:solidFill>
                  <a:srgbClr val="FFC000"/>
                </a:solidFill>
                <a:latin typeface="Algerian" panose="04020705040A02060702" pitchFamily="82" charset="0"/>
              </a:rPr>
              <a:t>To </a:t>
            </a:r>
            <a:r>
              <a:rPr lang="en-US" sz="6000" dirty="0">
                <a:solidFill>
                  <a:srgbClr val="FFC000"/>
                </a:solidFill>
                <a:latin typeface="Algerian" panose="04020705040A02060702" pitchFamily="82" charset="0"/>
              </a:rPr>
              <a:t>V</a:t>
            </a:r>
            <a:r>
              <a:rPr lang="en-US" sz="6000" dirty="0" smtClean="0">
                <a:solidFill>
                  <a:srgbClr val="FFC000"/>
                </a:solidFill>
                <a:latin typeface="Algerian" panose="04020705040A02060702" pitchFamily="82" charset="0"/>
              </a:rPr>
              <a:t>iew </a:t>
            </a:r>
            <a:r>
              <a:rPr lang="en-US" sz="6000" dirty="0" smtClean="0">
                <a:solidFill>
                  <a:srgbClr val="FFC000"/>
                </a:solidFill>
                <a:latin typeface="Algerian" panose="04020705040A02060702" pitchFamily="82" charset="0"/>
              </a:rPr>
              <a:t>My</a:t>
            </a:r>
            <a:r>
              <a:rPr lang="en-US" sz="6000" dirty="0">
                <a:solidFill>
                  <a:srgbClr val="FFC000"/>
                </a:solidFill>
                <a:latin typeface="Algerian" panose="04020705040A02060702" pitchFamily="82" charset="0"/>
              </a:rPr>
              <a:t> </a:t>
            </a:r>
            <a:r>
              <a:rPr lang="en-US" sz="6000" dirty="0" smtClean="0">
                <a:solidFill>
                  <a:srgbClr val="FFC000"/>
                </a:solidFill>
                <a:latin typeface="Algerian" panose="04020705040A02060702" pitchFamily="82" charset="0"/>
              </a:rPr>
              <a:t>Graphic Design </a:t>
            </a:r>
            <a:r>
              <a:rPr lang="en-US" sz="6000" dirty="0">
                <a:solidFill>
                  <a:srgbClr val="FFC000"/>
                </a:solidFill>
                <a:latin typeface="Algerian" panose="04020705040A02060702" pitchFamily="82" charset="0"/>
              </a:rPr>
              <a:t>P</a:t>
            </a:r>
            <a:r>
              <a:rPr lang="en-US" sz="6000" dirty="0" smtClean="0">
                <a:solidFill>
                  <a:srgbClr val="FFC000"/>
                </a:solidFill>
                <a:latin typeface="Algerian" panose="04020705040A02060702" pitchFamily="82" charset="0"/>
              </a:rPr>
              <a:t>roject </a:t>
            </a: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smtClean="0">
              <a:solidFill>
                <a:srgbClr val="00B050"/>
              </a:solidFill>
            </a:endParaRPr>
          </a:p>
          <a:p>
            <a:endParaRPr lang="en-US" sz="6000" dirty="0">
              <a:solidFill>
                <a:srgbClr val="00B050"/>
              </a:solidFill>
            </a:endParaRPr>
          </a:p>
          <a:p>
            <a:endParaRPr lang="en-US" sz="6000" dirty="0">
              <a:solidFill>
                <a:srgbClr val="00B050"/>
              </a:solidFill>
            </a:endParaRPr>
          </a:p>
        </p:txBody>
      </p:sp>
      <p:sp>
        <p:nvSpPr>
          <p:cNvPr id="6" name="Subtitle 4">
            <a:extLst>
              <a:ext uri="{FF2B5EF4-FFF2-40B4-BE49-F238E27FC236}">
                <a16:creationId xmlns="" xmlns:a16="http://schemas.microsoft.com/office/drawing/2014/main" id="{F7EBF6F7-8E7A-82A6-6D1D-EB615E4A1520}"/>
              </a:ext>
            </a:extLst>
          </p:cNvPr>
          <p:cNvSpPr txBox="1">
            <a:spLocks/>
          </p:cNvSpPr>
          <p:nvPr/>
        </p:nvSpPr>
        <p:spPr>
          <a:xfrm>
            <a:off x="1477107" y="3719270"/>
            <a:ext cx="9144000" cy="24001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800" dirty="0" smtClean="0">
                <a:solidFill>
                  <a:srgbClr val="7030A0"/>
                </a:solidFill>
                <a:latin typeface="Arial Rounded MT Bold" panose="020F0704030504030204" pitchFamily="34" charset="0"/>
                <a:cs typeface="Arial" panose="020B0604020202020204" pitchFamily="34" charset="0"/>
              </a:rPr>
              <a:t>Directed BY </a:t>
            </a:r>
            <a:r>
              <a:rPr lang="en-US" sz="4800" dirty="0" err="1" smtClean="0">
                <a:solidFill>
                  <a:srgbClr val="7030A0"/>
                </a:solidFill>
                <a:latin typeface="Arial Rounded MT Bold" panose="020F0704030504030204" pitchFamily="34" charset="0"/>
                <a:cs typeface="Arial" panose="020B0604020202020204" pitchFamily="34" charset="0"/>
              </a:rPr>
              <a:t>Zuboraz</a:t>
            </a:r>
            <a:r>
              <a:rPr lang="en-US" sz="4800" dirty="0" smtClean="0">
                <a:solidFill>
                  <a:srgbClr val="7030A0"/>
                </a:solidFill>
                <a:latin typeface="Arial Rounded MT Bold" panose="020F0704030504030204" pitchFamily="34" charset="0"/>
                <a:cs typeface="Arial" panose="020B0604020202020204" pitchFamily="34" charset="0"/>
              </a:rPr>
              <a:t> Hossain</a:t>
            </a:r>
          </a:p>
          <a:p>
            <a:r>
              <a:rPr lang="en-US" sz="4800" dirty="0" err="1" smtClean="0">
                <a:solidFill>
                  <a:srgbClr val="7030A0"/>
                </a:solidFill>
                <a:latin typeface="Arial Rounded MT Bold" panose="020F0704030504030204" pitchFamily="34" charset="0"/>
                <a:cs typeface="Arial" panose="020B0604020202020204" pitchFamily="34" charset="0"/>
              </a:rPr>
              <a:t>Jessore</a:t>
            </a:r>
            <a:r>
              <a:rPr lang="en-US" sz="4800" dirty="0" smtClean="0">
                <a:solidFill>
                  <a:srgbClr val="7030A0"/>
                </a:solidFill>
                <a:latin typeface="Arial Rounded MT Bold" panose="020F0704030504030204" pitchFamily="34" charset="0"/>
                <a:cs typeface="Arial" panose="020B0604020202020204" pitchFamily="34" charset="0"/>
              </a:rPr>
              <a:t> Polytechnic Institute .</a:t>
            </a:r>
          </a:p>
          <a:p>
            <a:r>
              <a:rPr lang="en-US" sz="4800" dirty="0" smtClean="0">
                <a:solidFill>
                  <a:srgbClr val="7030A0"/>
                </a:solidFill>
                <a:latin typeface="Arial Rounded MT Bold" panose="020F0704030504030204" pitchFamily="34" charset="0"/>
                <a:cs typeface="Arial" panose="020B0604020202020204" pitchFamily="34" charset="0"/>
              </a:rPr>
              <a:t>Roll: 634484</a:t>
            </a:r>
          </a:p>
          <a:p>
            <a:endParaRPr lang="en-US" sz="4800" dirty="0">
              <a:solidFill>
                <a:schemeClr val="accent3">
                  <a:lumMod val="75000"/>
                </a:schemeClr>
              </a:solidFill>
              <a:latin typeface="Baskerville Old Face" panose="02020602080505020303" pitchFamily="18" charset="0"/>
              <a:cs typeface="Arial" panose="020B0604020202020204" pitchFamily="34" charset="0"/>
            </a:endParaRPr>
          </a:p>
          <a:p>
            <a:endParaRPr lang="en-US" sz="4800" dirty="0" smtClean="0">
              <a:solidFill>
                <a:schemeClr val="accent3">
                  <a:lumMod val="75000"/>
                </a:schemeClr>
              </a:solidFill>
              <a:latin typeface="Baskerville Old Face" panose="02020602080505020303" pitchFamily="18" charset="0"/>
              <a:cs typeface="Arial" panose="020B0604020202020204" pitchFamily="34" charset="0"/>
            </a:endParaRPr>
          </a:p>
          <a:p>
            <a:endParaRPr lang="en-US" sz="4800" dirty="0">
              <a:solidFill>
                <a:schemeClr val="accent3">
                  <a:lumMod val="75000"/>
                </a:schemeClr>
              </a:solidFill>
              <a:latin typeface="Baskerville Old Face" panose="02020602080505020303" pitchFamily="18" charset="0"/>
              <a:cs typeface="Arial" panose="020B0604020202020204" pitchFamily="34" charset="0"/>
            </a:endParaRPr>
          </a:p>
          <a:p>
            <a:endParaRPr lang="en-US" sz="4800" dirty="0" smtClean="0">
              <a:solidFill>
                <a:schemeClr val="accent3">
                  <a:lumMod val="75000"/>
                </a:schemeClr>
              </a:solidFill>
              <a:latin typeface="Baskerville Old Face" panose="02020602080505020303" pitchFamily="18" charset="0"/>
              <a:cs typeface="Arial" panose="020B0604020202020204" pitchFamily="34" charset="0"/>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smtClean="0">
              <a:solidFill>
                <a:srgbClr val="00B050"/>
              </a:solidFill>
            </a:endParaRPr>
          </a:p>
          <a:p>
            <a:endParaRPr lang="en-US" sz="6000" dirty="0">
              <a:solidFill>
                <a:srgbClr val="00B050"/>
              </a:solidFill>
            </a:endParaRPr>
          </a:p>
        </p:txBody>
      </p:sp>
    </p:spTree>
    <p:extLst>
      <p:ext uri="{BB962C8B-B14F-4D97-AF65-F5344CB8AC3E}">
        <p14:creationId xmlns:p14="http://schemas.microsoft.com/office/powerpoint/2010/main" val="2006283006"/>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8EF3C2-3DCC-1602-FE9E-F5D7356BCF57}"/>
              </a:ext>
            </a:extLst>
          </p:cNvPr>
          <p:cNvSpPr>
            <a:spLocks noGrp="1"/>
          </p:cNvSpPr>
          <p:nvPr>
            <p:ph type="title"/>
          </p:nvPr>
        </p:nvSpPr>
        <p:spPr/>
        <p:txBody>
          <a:bodyPr>
            <a:normAutofit/>
          </a:bodyPr>
          <a:lstStyle/>
          <a:p>
            <a:r>
              <a:rPr lang="en-US" sz="4000" dirty="0" smtClean="0">
                <a:solidFill>
                  <a:srgbClr val="FFC000"/>
                </a:solidFill>
              </a:rPr>
              <a:t>What is Graphic Design:</a:t>
            </a:r>
            <a:endParaRPr lang="en-US" sz="4000" dirty="0">
              <a:solidFill>
                <a:srgbClr val="FFC000"/>
              </a:solidFill>
            </a:endParaRPr>
          </a:p>
        </p:txBody>
      </p:sp>
      <p:sp>
        <p:nvSpPr>
          <p:cNvPr id="3" name="Content Placeholder 2">
            <a:extLst>
              <a:ext uri="{FF2B5EF4-FFF2-40B4-BE49-F238E27FC236}">
                <a16:creationId xmlns="" xmlns:a16="http://schemas.microsoft.com/office/drawing/2014/main" id="{0C985011-859F-5E77-0351-B2157075B6F3}"/>
              </a:ext>
            </a:extLst>
          </p:cNvPr>
          <p:cNvSpPr>
            <a:spLocks noGrp="1"/>
          </p:cNvSpPr>
          <p:nvPr>
            <p:ph idx="1"/>
          </p:nvPr>
        </p:nvSpPr>
        <p:spPr/>
        <p:txBody>
          <a:bodyPr>
            <a:normAutofit fontScale="92500"/>
          </a:bodyPr>
          <a:lstStyle/>
          <a:p>
            <a:r>
              <a:rPr lang="as-IN" dirty="0">
                <a:latin typeface="Bell MT" panose="02020503060305020303" pitchFamily="18" charset="0"/>
              </a:rPr>
              <a:t>গ্রাফিক্স ডিজাইন হল কোনো একটি ম্যাসেজ বা তথ্যকে সৃজনশীলতা </a:t>
            </a:r>
            <a:r>
              <a:rPr lang="as-IN" dirty="0" smtClean="0">
                <a:latin typeface="Bell MT" panose="02020503060305020303" pitchFamily="18" charset="0"/>
              </a:rPr>
              <a:t>দিয়ে</a:t>
            </a:r>
            <a:endParaRPr lang="en-US" dirty="0" smtClean="0">
              <a:latin typeface="Bell MT" panose="02020503060305020303" pitchFamily="18" charset="0"/>
            </a:endParaRPr>
          </a:p>
          <a:p>
            <a:r>
              <a:rPr lang="as-IN" dirty="0" smtClean="0">
                <a:latin typeface="Bell MT" panose="02020503060305020303" pitchFamily="18" charset="0"/>
              </a:rPr>
              <a:t> </a:t>
            </a:r>
            <a:r>
              <a:rPr lang="as-IN" dirty="0">
                <a:latin typeface="Bell MT" panose="02020503060305020303" pitchFamily="18" charset="0"/>
              </a:rPr>
              <a:t>রঙ, রেখা ও বিভিন্ন আকৃতির মাধ্যমে সকলের সামনে তুলে ধরা</a:t>
            </a:r>
            <a:r>
              <a:rPr lang="as-IN" dirty="0" smtClean="0">
                <a:latin typeface="Bell MT" panose="02020503060305020303" pitchFamily="18" charset="0"/>
              </a:rPr>
              <a:t>।</a:t>
            </a:r>
            <a:r>
              <a:rPr lang="en-US" dirty="0" smtClean="0">
                <a:latin typeface="Bell MT" panose="02020503060305020303" pitchFamily="18" charset="0"/>
              </a:rPr>
              <a:t>  </a:t>
            </a:r>
            <a:r>
              <a:rPr lang="as-IN" dirty="0" smtClean="0">
                <a:latin typeface="Bell MT" panose="02020503060305020303" pitchFamily="18" charset="0"/>
              </a:rPr>
              <a:t>ই </a:t>
            </a:r>
            <a:r>
              <a:rPr lang="as-IN" dirty="0">
                <a:latin typeface="Bell MT" panose="02020503060305020303" pitchFamily="18" charset="0"/>
              </a:rPr>
              <a:t>কারণের জন্যই গ্রাফিক্স ডিজাইনিং কে ভিজ্যুয়াল কমিউনিকেশনও (</a:t>
            </a:r>
            <a:r>
              <a:rPr lang="en-US" dirty="0">
                <a:latin typeface="Bell MT" panose="02020503060305020303" pitchFamily="18" charset="0"/>
              </a:rPr>
              <a:t>Visual Communication) </a:t>
            </a:r>
            <a:r>
              <a:rPr lang="as-IN" dirty="0">
                <a:latin typeface="Bell MT" panose="02020503060305020303" pitchFamily="18" charset="0"/>
              </a:rPr>
              <a:t>বলা হয়, যেখানে একজন ব্যক্তি তার বিষয়বস্তুর (ছবি, প্রতীক, পাঠ্য, গ্রাফ, ইনফোগ্রাফিক্স, ভিডিও ইত্যাদি) মাধ্যমে অন্যদের কাছে তার বার্তা বা তার পণ্য সম্পর্কে তার নিজের পয়েন্ট ব্যাখ্যা করতে সক্ষম হন।</a:t>
            </a:r>
            <a:r>
              <a:rPr lang="en-US" dirty="0">
                <a:latin typeface="Bell MT" panose="02020503060305020303" pitchFamily="18" charset="0"/>
              </a:rPr>
              <a:t>Graphics design </a:t>
            </a:r>
            <a:r>
              <a:rPr lang="as-IN" dirty="0">
                <a:latin typeface="Bell MT" panose="02020503060305020303" pitchFamily="18" charset="0"/>
              </a:rPr>
              <a:t>এর কাজ আমরা, নিজের হাত দিয়েও করতে পারি বা বিভিন্ন কম্পিউটার সফটওয়্যার (</a:t>
            </a:r>
            <a:r>
              <a:rPr lang="en-US" dirty="0">
                <a:latin typeface="Bell MT" panose="02020503060305020303" pitchFamily="18" charset="0"/>
              </a:rPr>
              <a:t>computer software) </a:t>
            </a:r>
            <a:r>
              <a:rPr lang="as-IN" dirty="0">
                <a:latin typeface="Bell MT" panose="02020503060305020303" pitchFamily="18" charset="0"/>
              </a:rPr>
              <a:t>বা এপ্লিকেশন (</a:t>
            </a:r>
            <a:r>
              <a:rPr lang="en-US" dirty="0">
                <a:latin typeface="Bell MT" panose="02020503060305020303" pitchFamily="18" charset="0"/>
              </a:rPr>
              <a:t>application) </a:t>
            </a:r>
            <a:r>
              <a:rPr lang="as-IN" dirty="0">
                <a:latin typeface="Bell MT" panose="02020503060305020303" pitchFamily="18" charset="0"/>
              </a:rPr>
              <a:t>এর মাধ্যমেও করতে পারি।কিন্তু, অ্যাডভান্সড (</a:t>
            </a:r>
            <a:r>
              <a:rPr lang="en-US" dirty="0">
                <a:latin typeface="Bell MT" panose="02020503060305020303" pitchFamily="18" charset="0"/>
              </a:rPr>
              <a:t>advanced) </a:t>
            </a:r>
            <a:r>
              <a:rPr lang="as-IN" dirty="0">
                <a:latin typeface="Bell MT" panose="02020503060305020303" pitchFamily="18" charset="0"/>
              </a:rPr>
              <a:t>এবং প্রফেশনাল ভাবে ডিজাইন তৈরি করার জন্য, আমাদের একটি গ্রাফিক্স ডিজাইন সফটওয়্যার ব্যবহার করাটা  অত্যন্ত জরুরি।</a:t>
            </a:r>
            <a:endParaRPr lang="en-US" dirty="0">
              <a:latin typeface="Bell MT" panose="02020503060305020303" pitchFamily="18" charset="0"/>
            </a:endParaRPr>
          </a:p>
        </p:txBody>
      </p:sp>
    </p:spTree>
    <p:extLst>
      <p:ext uri="{BB962C8B-B14F-4D97-AF65-F5344CB8AC3E}">
        <p14:creationId xmlns:p14="http://schemas.microsoft.com/office/powerpoint/2010/main" val="511297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A00107D-12AA-C2B2-F71E-3C960958FFBB}"/>
              </a:ext>
            </a:extLst>
          </p:cNvPr>
          <p:cNvSpPr>
            <a:spLocks noGrp="1"/>
          </p:cNvSpPr>
          <p:nvPr>
            <p:ph type="ctrTitle"/>
          </p:nvPr>
        </p:nvSpPr>
        <p:spPr>
          <a:xfrm>
            <a:off x="1402080" y="2060812"/>
            <a:ext cx="9144000" cy="942714"/>
          </a:xfrm>
        </p:spPr>
        <p:txBody>
          <a:bodyPr>
            <a:normAutofit/>
          </a:bodyPr>
          <a:lstStyle/>
          <a:p>
            <a:r>
              <a:rPr lang="en-US" b="1" dirty="0">
                <a:solidFill>
                  <a:schemeClr val="accent1">
                    <a:lumMod val="75000"/>
                  </a:schemeClr>
                </a:solidFill>
              </a:rPr>
              <a:t>G</a:t>
            </a:r>
            <a:r>
              <a:rPr lang="en-US" b="1" dirty="0" smtClean="0">
                <a:solidFill>
                  <a:schemeClr val="accent1">
                    <a:lumMod val="75000"/>
                  </a:schemeClr>
                </a:solidFill>
              </a:rPr>
              <a:t>raphic </a:t>
            </a:r>
            <a:r>
              <a:rPr lang="en-US" b="1" dirty="0">
                <a:solidFill>
                  <a:schemeClr val="accent1">
                    <a:lumMod val="75000"/>
                  </a:schemeClr>
                </a:solidFill>
              </a:rPr>
              <a:t>D</a:t>
            </a:r>
            <a:r>
              <a:rPr lang="en-US" b="1" dirty="0" smtClean="0">
                <a:solidFill>
                  <a:schemeClr val="accent1">
                    <a:lumMod val="75000"/>
                  </a:schemeClr>
                </a:solidFill>
              </a:rPr>
              <a:t>esigner </a:t>
            </a:r>
            <a:r>
              <a:rPr lang="en-US" b="1" dirty="0">
                <a:solidFill>
                  <a:schemeClr val="accent1">
                    <a:lumMod val="75000"/>
                  </a:schemeClr>
                </a:solidFill>
              </a:rPr>
              <a:t>S</a:t>
            </a:r>
            <a:r>
              <a:rPr lang="en-US" b="1" dirty="0" smtClean="0">
                <a:solidFill>
                  <a:schemeClr val="accent1">
                    <a:lumMod val="75000"/>
                  </a:schemeClr>
                </a:solidFill>
              </a:rPr>
              <a:t>oftware</a:t>
            </a:r>
            <a:endParaRPr lang="en-US" b="1" dirty="0">
              <a:solidFill>
                <a:schemeClr val="accent1">
                  <a:lumMod val="75000"/>
                </a:schemeClr>
              </a:solidFill>
            </a:endParaRPr>
          </a:p>
        </p:txBody>
      </p:sp>
      <p:sp>
        <p:nvSpPr>
          <p:cNvPr id="3" name="Subtitle 2">
            <a:extLst>
              <a:ext uri="{FF2B5EF4-FFF2-40B4-BE49-F238E27FC236}">
                <a16:creationId xmlns="" xmlns:a16="http://schemas.microsoft.com/office/drawing/2014/main" id="{AD99449A-1143-ACA4-D4EE-4A2D7B618346}"/>
              </a:ext>
            </a:extLst>
          </p:cNvPr>
          <p:cNvSpPr>
            <a:spLocks noGrp="1"/>
          </p:cNvSpPr>
          <p:nvPr>
            <p:ph type="subTitle" idx="1"/>
          </p:nvPr>
        </p:nvSpPr>
        <p:spPr>
          <a:xfrm>
            <a:off x="1402080" y="3492390"/>
            <a:ext cx="6668862" cy="1912497"/>
          </a:xfrm>
        </p:spPr>
        <p:txBody>
          <a:bodyPr/>
          <a:lstStyle/>
          <a:p>
            <a:endParaRPr lang="en-US" dirty="0"/>
          </a:p>
        </p:txBody>
      </p:sp>
      <p:pic>
        <p:nvPicPr>
          <p:cNvPr id="5" name="Picture 4">
            <a:extLst>
              <a:ext uri="{FF2B5EF4-FFF2-40B4-BE49-F238E27FC236}">
                <a16:creationId xmlns="" xmlns:a16="http://schemas.microsoft.com/office/drawing/2014/main" id="{D4C04B92-2854-8A08-FAEB-A80593D98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492" y="3492390"/>
            <a:ext cx="3105150" cy="1912497"/>
          </a:xfrm>
          <a:prstGeom prst="rect">
            <a:avLst/>
          </a:prstGeom>
        </p:spPr>
      </p:pic>
      <p:pic>
        <p:nvPicPr>
          <p:cNvPr id="7" name="Picture 6">
            <a:extLst>
              <a:ext uri="{FF2B5EF4-FFF2-40B4-BE49-F238E27FC236}">
                <a16:creationId xmlns="" xmlns:a16="http://schemas.microsoft.com/office/drawing/2014/main" id="{DF712A16-30E0-3027-E77B-7CC21082B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642" y="3516947"/>
            <a:ext cx="3427974" cy="1663836"/>
          </a:xfrm>
          <a:prstGeom prst="rect">
            <a:avLst/>
          </a:prstGeom>
        </p:spPr>
      </p:pic>
    </p:spTree>
    <p:extLst>
      <p:ext uri="{BB962C8B-B14F-4D97-AF65-F5344CB8AC3E}">
        <p14:creationId xmlns:p14="http://schemas.microsoft.com/office/powerpoint/2010/main" val="150248061"/>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DF4894-F70A-62ED-69DA-9B3338F5CEC4}"/>
              </a:ext>
            </a:extLst>
          </p:cNvPr>
          <p:cNvSpPr>
            <a:spLocks noGrp="1"/>
          </p:cNvSpPr>
          <p:nvPr>
            <p:ph type="title"/>
          </p:nvPr>
        </p:nvSpPr>
        <p:spPr>
          <a:xfrm>
            <a:off x="831850" y="1705969"/>
            <a:ext cx="8437878" cy="2218017"/>
          </a:xfrm>
        </p:spPr>
        <p:txBody>
          <a:bodyPr>
            <a:normAutofit/>
          </a:bodyPr>
          <a:lstStyle/>
          <a:p>
            <a:r>
              <a:rPr lang="en-US" sz="4000" dirty="0" smtClean="0"/>
              <a:t/>
            </a:r>
            <a:br>
              <a:rPr lang="en-US" sz="4000" dirty="0" smtClean="0"/>
            </a:br>
            <a:r>
              <a:rPr lang="en-US" sz="4000" dirty="0" smtClean="0"/>
              <a:t> </a:t>
            </a:r>
            <a:endParaRPr lang="en-US" sz="4000" dirty="0"/>
          </a:p>
        </p:txBody>
      </p:sp>
      <p:pic>
        <p:nvPicPr>
          <p:cNvPr id="5" name="Picture 4">
            <a:extLst>
              <a:ext uri="{FF2B5EF4-FFF2-40B4-BE49-F238E27FC236}">
                <a16:creationId xmlns="" xmlns:a16="http://schemas.microsoft.com/office/drawing/2014/main" id="{DDB1C074-BA8C-015E-4A17-CE2928A1B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9728" y="1966428"/>
            <a:ext cx="2922272" cy="1413928"/>
          </a:xfrm>
          <a:prstGeom prst="rect">
            <a:avLst/>
          </a:prstGeom>
        </p:spPr>
      </p:pic>
      <p:sp>
        <p:nvSpPr>
          <p:cNvPr id="4" name="Rectangle 3"/>
          <p:cNvSpPr/>
          <p:nvPr/>
        </p:nvSpPr>
        <p:spPr>
          <a:xfrm>
            <a:off x="831850" y="1892661"/>
            <a:ext cx="8612401" cy="4678204"/>
          </a:xfrm>
          <a:prstGeom prst="rect">
            <a:avLst/>
          </a:prstGeom>
        </p:spPr>
        <p:txBody>
          <a:bodyPr wrap="square">
            <a:spAutoFit/>
          </a:bodyPr>
          <a:lstStyle/>
          <a:p>
            <a:r>
              <a:rPr lang="en-US" sz="6000" b="1" dirty="0" smtClean="0">
                <a:solidFill>
                  <a:srgbClr val="FFC000"/>
                </a:solidFill>
              </a:rPr>
              <a:t>Logo Design Using </a:t>
            </a:r>
            <a:r>
              <a:rPr lang="en-US" sz="6000" b="1" dirty="0">
                <a:solidFill>
                  <a:srgbClr val="FFC000"/>
                </a:solidFill>
              </a:rPr>
              <a:t>Adobe </a:t>
            </a:r>
            <a:r>
              <a:rPr lang="en-US" sz="6000" b="1" dirty="0" smtClean="0">
                <a:solidFill>
                  <a:srgbClr val="FFC000"/>
                </a:solidFill>
              </a:rPr>
              <a:t>Illustrator</a:t>
            </a:r>
            <a:r>
              <a:rPr lang="en-US" sz="6000" dirty="0" smtClean="0">
                <a:solidFill>
                  <a:srgbClr val="FFC000"/>
                </a:solidFill>
              </a:rPr>
              <a:t> </a:t>
            </a:r>
            <a:r>
              <a:rPr lang="as-IN" sz="6000" dirty="0" smtClean="0"/>
              <a:t>:</a:t>
            </a:r>
            <a:endParaRPr lang="en-US" sz="6000" dirty="0"/>
          </a:p>
          <a:p>
            <a:endParaRPr lang="en-US" dirty="0" smtClean="0"/>
          </a:p>
          <a:p>
            <a:r>
              <a:rPr lang="as-IN" sz="3200" dirty="0" smtClean="0"/>
              <a:t>ইলাস্ট্রেটর </a:t>
            </a:r>
            <a:r>
              <a:rPr lang="as-IN" sz="3200" dirty="0"/>
              <a:t>লোগো তৈরির জন্য একটি স্ট্যান্ডার্ড</a:t>
            </a:r>
            <a:endParaRPr lang="en-US" sz="3200" dirty="0"/>
          </a:p>
          <a:p>
            <a:r>
              <a:rPr lang="as-IN" sz="3200" dirty="0"/>
              <a:t>সফ্টওয়্যার। ইলাস্ট্রেটরের সাহায্যে আপনার নিজের</a:t>
            </a:r>
            <a:endParaRPr lang="en-US" sz="3200" dirty="0"/>
          </a:p>
          <a:p>
            <a:r>
              <a:rPr lang="as-IN" sz="3200" dirty="0"/>
              <a:t> আইডিয়া দিয়ে বিভিন্ন ফন্ট, কালার কম্বিনেশন করে</a:t>
            </a:r>
            <a:endParaRPr lang="en-US" sz="3200" dirty="0"/>
          </a:p>
          <a:p>
            <a:r>
              <a:rPr lang="as-IN" sz="3200" dirty="0"/>
              <a:t> আকর্ষণীয় লোগো তৈরি করতে পারেন।</a:t>
            </a:r>
            <a:r>
              <a:rPr lang="en-US" sz="3200" dirty="0" smtClean="0">
                <a:solidFill>
                  <a:srgbClr val="FFC000"/>
                </a:solidFill>
              </a:rPr>
              <a:t> </a:t>
            </a:r>
            <a:endParaRPr lang="en-US" sz="3200" dirty="0"/>
          </a:p>
        </p:txBody>
      </p:sp>
    </p:spTree>
    <p:extLst>
      <p:ext uri="{BB962C8B-B14F-4D97-AF65-F5344CB8AC3E}">
        <p14:creationId xmlns:p14="http://schemas.microsoft.com/office/powerpoint/2010/main" val="66303291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6C6BC7D-2BD2-D16B-DD0A-F951DAC0C6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85320" y="0"/>
            <a:ext cx="3178581" cy="3087120"/>
          </a:xfrm>
          <a:prstGeom prst="rect">
            <a:avLst/>
          </a:prstGeom>
          <a:ln>
            <a:noFill/>
          </a:ln>
          <a:effectLst>
            <a:softEdge rad="112500"/>
          </a:effectLst>
        </p:spPr>
      </p:pic>
      <p:pic>
        <p:nvPicPr>
          <p:cNvPr id="15" name="Picture 14">
            <a:extLst>
              <a:ext uri="{FF2B5EF4-FFF2-40B4-BE49-F238E27FC236}">
                <a16:creationId xmlns="" xmlns:a16="http://schemas.microsoft.com/office/drawing/2014/main" id="{BCE56627-5ADB-5CF8-38F4-203D19F9F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202" y="2613971"/>
            <a:ext cx="4664819" cy="4244029"/>
          </a:xfrm>
          <a:prstGeom prst="rect">
            <a:avLst/>
          </a:prstGeom>
        </p:spPr>
      </p:pic>
    </p:spTree>
    <p:extLst>
      <p:ext uri="{BB962C8B-B14F-4D97-AF65-F5344CB8AC3E}">
        <p14:creationId xmlns:p14="http://schemas.microsoft.com/office/powerpoint/2010/main" val="5815554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487899-EA6A-401D-BF28-6F23E88F462E}"/>
              </a:ext>
            </a:extLst>
          </p:cNvPr>
          <p:cNvSpPr>
            <a:spLocks noGrp="1"/>
          </p:cNvSpPr>
          <p:nvPr>
            <p:ph type="title"/>
          </p:nvPr>
        </p:nvSpPr>
        <p:spPr>
          <a:xfrm>
            <a:off x="485037" y="477735"/>
            <a:ext cx="10716363" cy="2772644"/>
          </a:xfrm>
        </p:spPr>
        <p:txBody>
          <a:bodyPr>
            <a:normAutofit fontScale="90000"/>
          </a:bodyPr>
          <a:lstStyle/>
          <a:p>
            <a:r>
              <a:rPr lang="en-US" sz="4000" b="1" dirty="0" smtClean="0">
                <a:solidFill>
                  <a:srgbClr val="FFC000"/>
                </a:solidFill>
              </a:rPr>
              <a:t>Business Card Design using Adobe Illustrator: </a:t>
            </a:r>
            <a:br>
              <a:rPr lang="en-US" sz="4000" b="1" dirty="0" smtClean="0">
                <a:solidFill>
                  <a:srgbClr val="FFC000"/>
                </a:solidFill>
              </a:rPr>
            </a:br>
            <a:r>
              <a:rPr lang="en-US" sz="3600" dirty="0">
                <a:solidFill>
                  <a:srgbClr val="FFC000"/>
                </a:solidFill>
              </a:rPr>
              <a:t/>
            </a:r>
            <a:br>
              <a:rPr lang="en-US" sz="3600" dirty="0">
                <a:solidFill>
                  <a:srgbClr val="FFC000"/>
                </a:solidFill>
              </a:rPr>
            </a:br>
            <a:r>
              <a:rPr lang="as-IN" sz="3200" dirty="0"/>
              <a:t>একটি ছোট কার্ড যা একজন ব্যক্তিকে তার ব্যবসার সাথে সম্পর্কিত, একটি ক্লায়েন্ট, সম্ভাব্য গ্রাহক ইত্যাদিকে দেওয়া হয় । একটি ভাল ব্যবসায়িক কার্ড আপনার ব্যবসার সামগ্রিক চিত্র প্রকাশ করা উচিত, যা সবসময় সহজ নয়, কার্ডের পরিমাপ মাত্র 2 ইঞ্চি বাই 3 ইঞ্চি বিবেচনা করে।</a:t>
            </a:r>
            <a:endParaRPr lang="en-US" sz="3600" dirty="0">
              <a:solidFill>
                <a:srgbClr val="FFC000"/>
              </a:solidFill>
            </a:endParaRPr>
          </a:p>
        </p:txBody>
      </p:sp>
      <p:sp>
        <p:nvSpPr>
          <p:cNvPr id="7" name="Title 1">
            <a:extLst>
              <a:ext uri="{FF2B5EF4-FFF2-40B4-BE49-F238E27FC236}">
                <a16:creationId xmlns="" xmlns:a16="http://schemas.microsoft.com/office/drawing/2014/main" id="{03487899-EA6A-401D-BF28-6F23E88F462E}"/>
              </a:ext>
            </a:extLst>
          </p:cNvPr>
          <p:cNvSpPr txBox="1">
            <a:spLocks/>
          </p:cNvSpPr>
          <p:nvPr/>
        </p:nvSpPr>
        <p:spPr>
          <a:xfrm>
            <a:off x="685800" y="1864057"/>
            <a:ext cx="10515600" cy="12066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solidFill>
                <a:srgbClr val="FFC00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7232" y="4490754"/>
            <a:ext cx="4822891" cy="21029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1815" y="3738963"/>
            <a:ext cx="2423169" cy="3099145"/>
          </a:xfrm>
          <a:prstGeom prst="rect">
            <a:avLst/>
          </a:prstGeom>
        </p:spPr>
      </p:pic>
    </p:spTree>
    <p:extLst>
      <p:ext uri="{BB962C8B-B14F-4D97-AF65-F5344CB8AC3E}">
        <p14:creationId xmlns:p14="http://schemas.microsoft.com/office/powerpoint/2010/main" val="21457246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2721" y="731124"/>
            <a:ext cx="10190329" cy="1569660"/>
          </a:xfrm>
          <a:prstGeom prst="rect">
            <a:avLst/>
          </a:prstGeom>
        </p:spPr>
        <p:txBody>
          <a:bodyPr wrap="square">
            <a:spAutoFit/>
          </a:bodyPr>
          <a:lstStyle/>
          <a:p>
            <a:r>
              <a:rPr lang="en-US" sz="3600" b="1" dirty="0">
                <a:solidFill>
                  <a:srgbClr val="FFC000"/>
                </a:solidFill>
              </a:rPr>
              <a:t>Flyer Design Using </a:t>
            </a:r>
            <a:r>
              <a:rPr lang="en-US" sz="3600" b="1" dirty="0" smtClean="0">
                <a:solidFill>
                  <a:srgbClr val="FFC000"/>
                </a:solidFill>
              </a:rPr>
              <a:t>Adobe Illustrator</a:t>
            </a:r>
            <a:r>
              <a:rPr lang="en-US" sz="3600" dirty="0" smtClean="0">
                <a:solidFill>
                  <a:srgbClr val="FFC000"/>
                </a:solidFill>
              </a:rPr>
              <a:t>:  </a:t>
            </a:r>
            <a:br>
              <a:rPr lang="en-US" sz="3600" dirty="0" smtClean="0">
                <a:solidFill>
                  <a:srgbClr val="FFC000"/>
                </a:solidFill>
              </a:rPr>
            </a:br>
            <a:r>
              <a:rPr lang="as-IN" sz="2000" dirty="0"/>
              <a:t>একটি ফ্লায়ার (বা ফ্লায়ার ) হ'ল কাগজের বিজ্ঞাপনের একটি ফর্ম যা বিস্তৃত বিতরণের উদ্দেশ্যে তৈরি করা হয় এবং সাধারণত পোস্ট করা বা একটি সর্বজনীন স্থানে বিতরণ করা হয়, ব্যক্তিদের কাছে হস্তান্তর করা হয় বা মেলের মাধ্যমে পাঠানো হয়।</a:t>
            </a:r>
            <a:endParaRPr lang="en-US" sz="2000"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111" y="2711094"/>
            <a:ext cx="3115051" cy="323250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4193" y="3579330"/>
            <a:ext cx="1726699" cy="242478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8778" y="3518820"/>
            <a:ext cx="1754324" cy="2485292"/>
          </a:xfrm>
          <a:prstGeom prst="rect">
            <a:avLst/>
          </a:prstGeom>
        </p:spPr>
      </p:pic>
    </p:spTree>
    <p:extLst>
      <p:ext uri="{BB962C8B-B14F-4D97-AF65-F5344CB8AC3E}">
        <p14:creationId xmlns:p14="http://schemas.microsoft.com/office/powerpoint/2010/main" val="611009886"/>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C000"/>
                </a:solidFill>
              </a:rPr>
              <a:t>Letter Design </a:t>
            </a:r>
            <a:r>
              <a:rPr lang="en-US" b="1" dirty="0">
                <a:solidFill>
                  <a:srgbClr val="FFC000"/>
                </a:solidFill>
              </a:rPr>
              <a:t>Using Adobe Illustrator</a:t>
            </a:r>
            <a:r>
              <a:rPr lang="en-US" dirty="0">
                <a:solidFill>
                  <a:srgbClr val="FFC000"/>
                </a:solidFill>
              </a:rPr>
              <a:t>:</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656" y="3141785"/>
            <a:ext cx="1829866" cy="236806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1518" y="2942493"/>
            <a:ext cx="2137863" cy="276664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2318" y="2942493"/>
            <a:ext cx="2297990" cy="297387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3245" y="2977663"/>
            <a:ext cx="2360601" cy="3054895"/>
          </a:xfrm>
          <a:prstGeom prst="rect">
            <a:avLst/>
          </a:prstGeom>
        </p:spPr>
      </p:pic>
    </p:spTree>
    <p:extLst>
      <p:ext uri="{BB962C8B-B14F-4D97-AF65-F5344CB8AC3E}">
        <p14:creationId xmlns:p14="http://schemas.microsoft.com/office/powerpoint/2010/main" val="372424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8491" y="1594338"/>
            <a:ext cx="9144000" cy="3298948"/>
          </a:xfrm>
        </p:spPr>
        <p:txBody>
          <a:bodyPr>
            <a:noAutofit/>
          </a:bodyPr>
          <a:lstStyle/>
          <a:p>
            <a:r>
              <a:rPr lang="en-US" sz="12000" b="1" dirty="0" smtClean="0">
                <a:solidFill>
                  <a:schemeClr val="accent6">
                    <a:lumMod val="75000"/>
                  </a:schemeClr>
                </a:solidFill>
                <a:latin typeface="Bodoni MT Black" panose="02070A03080606020203" pitchFamily="18" charset="0"/>
              </a:rPr>
              <a:t>Thanks for Watching</a:t>
            </a:r>
            <a:endParaRPr lang="en-US" sz="12000" b="1" dirty="0">
              <a:solidFill>
                <a:schemeClr val="accent6">
                  <a:lumMod val="75000"/>
                </a:schemeClr>
              </a:solidFill>
              <a:latin typeface="Bodoni MT Black" panose="02070A03080606020203" pitchFamily="18" charset="0"/>
            </a:endParaRPr>
          </a:p>
        </p:txBody>
      </p:sp>
    </p:spTree>
    <p:extLst>
      <p:ext uri="{BB962C8B-B14F-4D97-AF65-F5344CB8AC3E}">
        <p14:creationId xmlns:p14="http://schemas.microsoft.com/office/powerpoint/2010/main" val="3247031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73376</TotalTime>
  <Words>209</Words>
  <Application>Microsoft Office PowerPoint</Application>
  <PresentationFormat>Widescreen</PresentationFormat>
  <Paragraphs>212</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Algerian</vt:lpstr>
      <vt:lpstr>Arial</vt:lpstr>
      <vt:lpstr>Arial Rounded MT Bold</vt:lpstr>
      <vt:lpstr>Baskerville Old Face</vt:lpstr>
      <vt:lpstr>Bell MT</vt:lpstr>
      <vt:lpstr>Bodoni MT Black</vt:lpstr>
      <vt:lpstr>Calibri</vt:lpstr>
      <vt:lpstr>Calibri Light</vt:lpstr>
      <vt:lpstr>Vrinda</vt:lpstr>
      <vt:lpstr>Office Theme</vt:lpstr>
      <vt:lpstr>Welcome</vt:lpstr>
      <vt:lpstr>What is Graphic Design:</vt:lpstr>
      <vt:lpstr>Graphic Designer Software</vt:lpstr>
      <vt:lpstr>  </vt:lpstr>
      <vt:lpstr>PowerPoint Presentation</vt:lpstr>
      <vt:lpstr>Business Card Design using Adobe Illustrator:   একটি ছোট কার্ড যা একজন ব্যক্তিকে তার ব্যবসার সাথে সম্পর্কিত, একটি ক্লায়েন্ট, সম্ভাব্য গ্রাহক ইত্যাদিকে দেওয়া হয় । একটি ভাল ব্যবসায়িক কার্ড আপনার ব্যবসার সামগ্রিক চিত্র প্রকাশ করা উচিত, যা সবসময় সহজ নয়, কার্ডের পরিমাপ মাত্র 2 ইঞ্চি বাই 3 ইঞ্চি বিবেচনা করে।</vt:lpstr>
      <vt:lpstr>PowerPoint Presentation</vt:lpstr>
      <vt:lpstr>Letter Design Using Adobe Illustrator:</vt:lpstr>
      <vt:lpstr>Thanks for Watching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WAFIQ</dc:creator>
  <cp:lastModifiedBy>ACT</cp:lastModifiedBy>
  <cp:revision>25</cp:revision>
  <dcterms:created xsi:type="dcterms:W3CDTF">2024-04-22T08:14:06Z</dcterms:created>
  <dcterms:modified xsi:type="dcterms:W3CDTF">2024-06-09T16:12:24Z</dcterms:modified>
</cp:coreProperties>
</file>